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4" r:id="rId5"/>
    <p:sldId id="261" r:id="rId6"/>
    <p:sldId id="262" r:id="rId7"/>
    <p:sldId id="263" r:id="rId8"/>
    <p:sldId id="265" r:id="rId9"/>
    <p:sldId id="266" r:id="rId10"/>
    <p:sldId id="267" r:id="rId11"/>
    <p:sldId id="270"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SLC Spanish Ministry Team - Mission Trip to Guayama PR (2021)" id="{713C157E-07D3-40B5-A3DF-420B34851923}">
          <p14:sldIdLst>
            <p14:sldId id="256"/>
            <p14:sldId id="258"/>
            <p14:sldId id="260"/>
            <p14:sldId id="264"/>
            <p14:sldId id="261"/>
            <p14:sldId id="262"/>
            <p14:sldId id="263"/>
            <p14:sldId id="265"/>
            <p14:sldId id="266"/>
            <p14:sldId id="267"/>
            <p14:sldId id="270"/>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46" d="100"/>
          <a:sy n="46"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7F545A-41FE-42EE-AAF4-DA91257D1AF2}"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6D38C-7159-4CF5-B73C-82E9230E7A3C}" type="slidenum">
              <a:rPr lang="en-US" smtClean="0"/>
              <a:t>‹#›</a:t>
            </a:fld>
            <a:endParaRPr lang="en-US"/>
          </a:p>
        </p:txBody>
      </p:sp>
    </p:spTree>
    <p:extLst>
      <p:ext uri="{BB962C8B-B14F-4D97-AF65-F5344CB8AC3E}">
        <p14:creationId xmlns:p14="http://schemas.microsoft.com/office/powerpoint/2010/main" val="387732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F545A-41FE-42EE-AAF4-DA91257D1AF2}"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6D38C-7159-4CF5-B73C-82E9230E7A3C}" type="slidenum">
              <a:rPr lang="en-US" smtClean="0"/>
              <a:t>‹#›</a:t>
            </a:fld>
            <a:endParaRPr lang="en-US"/>
          </a:p>
        </p:txBody>
      </p:sp>
    </p:spTree>
    <p:extLst>
      <p:ext uri="{BB962C8B-B14F-4D97-AF65-F5344CB8AC3E}">
        <p14:creationId xmlns:p14="http://schemas.microsoft.com/office/powerpoint/2010/main" val="417620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F545A-41FE-42EE-AAF4-DA91257D1AF2}"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6D38C-7159-4CF5-B73C-82E9230E7A3C}" type="slidenum">
              <a:rPr lang="en-US" smtClean="0"/>
              <a:t>‹#›</a:t>
            </a:fld>
            <a:endParaRPr lang="en-US"/>
          </a:p>
        </p:txBody>
      </p:sp>
    </p:spTree>
    <p:extLst>
      <p:ext uri="{BB962C8B-B14F-4D97-AF65-F5344CB8AC3E}">
        <p14:creationId xmlns:p14="http://schemas.microsoft.com/office/powerpoint/2010/main" val="2088392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F545A-41FE-42EE-AAF4-DA91257D1AF2}"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6D38C-7159-4CF5-B73C-82E9230E7A3C}" type="slidenum">
              <a:rPr lang="en-US" smtClean="0"/>
              <a:t>‹#›</a:t>
            </a:fld>
            <a:endParaRPr lang="en-US"/>
          </a:p>
        </p:txBody>
      </p:sp>
    </p:spTree>
    <p:extLst>
      <p:ext uri="{BB962C8B-B14F-4D97-AF65-F5344CB8AC3E}">
        <p14:creationId xmlns:p14="http://schemas.microsoft.com/office/powerpoint/2010/main" val="44120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7F545A-41FE-42EE-AAF4-DA91257D1AF2}"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6D38C-7159-4CF5-B73C-82E9230E7A3C}" type="slidenum">
              <a:rPr lang="en-US" smtClean="0"/>
              <a:t>‹#›</a:t>
            </a:fld>
            <a:endParaRPr lang="en-US"/>
          </a:p>
        </p:txBody>
      </p:sp>
    </p:spTree>
    <p:extLst>
      <p:ext uri="{BB962C8B-B14F-4D97-AF65-F5344CB8AC3E}">
        <p14:creationId xmlns:p14="http://schemas.microsoft.com/office/powerpoint/2010/main" val="2636155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7F545A-41FE-42EE-AAF4-DA91257D1AF2}"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6D38C-7159-4CF5-B73C-82E9230E7A3C}" type="slidenum">
              <a:rPr lang="en-US" smtClean="0"/>
              <a:t>‹#›</a:t>
            </a:fld>
            <a:endParaRPr lang="en-US"/>
          </a:p>
        </p:txBody>
      </p:sp>
    </p:spTree>
    <p:extLst>
      <p:ext uri="{BB962C8B-B14F-4D97-AF65-F5344CB8AC3E}">
        <p14:creationId xmlns:p14="http://schemas.microsoft.com/office/powerpoint/2010/main" val="288595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7F545A-41FE-42EE-AAF4-DA91257D1AF2}"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E6D38C-7159-4CF5-B73C-82E9230E7A3C}" type="slidenum">
              <a:rPr lang="en-US" smtClean="0"/>
              <a:t>‹#›</a:t>
            </a:fld>
            <a:endParaRPr lang="en-US"/>
          </a:p>
        </p:txBody>
      </p:sp>
    </p:spTree>
    <p:extLst>
      <p:ext uri="{BB962C8B-B14F-4D97-AF65-F5344CB8AC3E}">
        <p14:creationId xmlns:p14="http://schemas.microsoft.com/office/powerpoint/2010/main" val="160640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7F545A-41FE-42EE-AAF4-DA91257D1AF2}"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E6D38C-7159-4CF5-B73C-82E9230E7A3C}" type="slidenum">
              <a:rPr lang="en-US" smtClean="0"/>
              <a:t>‹#›</a:t>
            </a:fld>
            <a:endParaRPr lang="en-US"/>
          </a:p>
        </p:txBody>
      </p:sp>
    </p:spTree>
    <p:extLst>
      <p:ext uri="{BB962C8B-B14F-4D97-AF65-F5344CB8AC3E}">
        <p14:creationId xmlns:p14="http://schemas.microsoft.com/office/powerpoint/2010/main" val="1298266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F545A-41FE-42EE-AAF4-DA91257D1AF2}"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E6D38C-7159-4CF5-B73C-82E9230E7A3C}" type="slidenum">
              <a:rPr lang="en-US" smtClean="0"/>
              <a:t>‹#›</a:t>
            </a:fld>
            <a:endParaRPr lang="en-US"/>
          </a:p>
        </p:txBody>
      </p:sp>
    </p:spTree>
    <p:extLst>
      <p:ext uri="{BB962C8B-B14F-4D97-AF65-F5344CB8AC3E}">
        <p14:creationId xmlns:p14="http://schemas.microsoft.com/office/powerpoint/2010/main" val="1845873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7F545A-41FE-42EE-AAF4-DA91257D1AF2}"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6D38C-7159-4CF5-B73C-82E9230E7A3C}" type="slidenum">
              <a:rPr lang="en-US" smtClean="0"/>
              <a:t>‹#›</a:t>
            </a:fld>
            <a:endParaRPr lang="en-US"/>
          </a:p>
        </p:txBody>
      </p:sp>
    </p:spTree>
    <p:extLst>
      <p:ext uri="{BB962C8B-B14F-4D97-AF65-F5344CB8AC3E}">
        <p14:creationId xmlns:p14="http://schemas.microsoft.com/office/powerpoint/2010/main" val="2752224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7F545A-41FE-42EE-AAF4-DA91257D1AF2}"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6D38C-7159-4CF5-B73C-82E9230E7A3C}" type="slidenum">
              <a:rPr lang="en-US" smtClean="0"/>
              <a:t>‹#›</a:t>
            </a:fld>
            <a:endParaRPr lang="en-US"/>
          </a:p>
        </p:txBody>
      </p:sp>
    </p:spTree>
    <p:extLst>
      <p:ext uri="{BB962C8B-B14F-4D97-AF65-F5344CB8AC3E}">
        <p14:creationId xmlns:p14="http://schemas.microsoft.com/office/powerpoint/2010/main" val="511445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F545A-41FE-42EE-AAF4-DA91257D1AF2}" type="datetimeFigureOut">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6D38C-7159-4CF5-B73C-82E9230E7A3C}" type="slidenum">
              <a:rPr lang="en-US" smtClean="0"/>
              <a:t>‹#›</a:t>
            </a:fld>
            <a:endParaRPr lang="en-US"/>
          </a:p>
        </p:txBody>
      </p:sp>
    </p:spTree>
    <p:extLst>
      <p:ext uri="{BB962C8B-B14F-4D97-AF65-F5344CB8AC3E}">
        <p14:creationId xmlns:p14="http://schemas.microsoft.com/office/powerpoint/2010/main" val="2077187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87036"/>
            <a:ext cx="10515600" cy="1638589"/>
          </a:xfrm>
        </p:spPr>
        <p:txBody>
          <a:bodyPr>
            <a:normAutofit fontScale="90000"/>
          </a:bodyPr>
          <a:lstStyle/>
          <a:p>
            <a:pPr lvl="0" algn="ctr">
              <a:spcBef>
                <a:spcPts val="1000"/>
              </a:spcBef>
            </a:pPr>
            <a:r>
              <a:rPr lang="en-US" sz="3200" b="1" dirty="0" smtClean="0">
                <a:solidFill>
                  <a:srgbClr val="70AD47">
                    <a:lumMod val="75000"/>
                  </a:srgbClr>
                </a:solidFill>
                <a:latin typeface="Calibri" panose="020F0502020204030204"/>
                <a:ea typeface="+mn-ea"/>
                <a:cs typeface="+mn-cs"/>
              </a:rPr>
              <a:t/>
            </a:r>
            <a:br>
              <a:rPr lang="en-US" sz="3200" b="1" dirty="0" smtClean="0">
                <a:solidFill>
                  <a:srgbClr val="70AD47">
                    <a:lumMod val="75000"/>
                  </a:srgbClr>
                </a:solidFill>
                <a:latin typeface="Calibri" panose="020F0502020204030204"/>
                <a:ea typeface="+mn-ea"/>
                <a:cs typeface="+mn-cs"/>
              </a:rPr>
            </a:br>
            <a:r>
              <a:rPr lang="en-US" sz="3200" b="1" dirty="0" smtClean="0">
                <a:solidFill>
                  <a:srgbClr val="70AD47">
                    <a:lumMod val="75000"/>
                  </a:srgbClr>
                </a:solidFill>
                <a:latin typeface="Calibri" panose="020F0502020204030204"/>
                <a:ea typeface="+mn-ea"/>
                <a:cs typeface="+mn-cs"/>
              </a:rPr>
              <a:t>HISPANIC </a:t>
            </a:r>
            <a:r>
              <a:rPr lang="en-US" sz="3200" b="1" dirty="0">
                <a:solidFill>
                  <a:srgbClr val="70AD47">
                    <a:lumMod val="75000"/>
                  </a:srgbClr>
                </a:solidFill>
                <a:latin typeface="Calibri" panose="020F0502020204030204"/>
                <a:ea typeface="+mn-ea"/>
                <a:cs typeface="+mn-cs"/>
              </a:rPr>
              <a:t>MINISTRY </a:t>
            </a:r>
            <a:r>
              <a:rPr lang="en-US" sz="3200" b="1" dirty="0" smtClean="0">
                <a:solidFill>
                  <a:srgbClr val="70AD47">
                    <a:lumMod val="75000"/>
                  </a:srgbClr>
                </a:solidFill>
                <a:latin typeface="Calibri" panose="020F0502020204030204"/>
                <a:ea typeface="+mn-ea"/>
                <a:cs typeface="+mn-cs"/>
              </a:rPr>
              <a:t>TEAM</a:t>
            </a:r>
            <a:br>
              <a:rPr lang="en-US" sz="3200" b="1" dirty="0" smtClean="0">
                <a:solidFill>
                  <a:srgbClr val="70AD47">
                    <a:lumMod val="75000"/>
                  </a:srgbClr>
                </a:solidFill>
                <a:latin typeface="Calibri" panose="020F0502020204030204"/>
                <a:ea typeface="+mn-ea"/>
                <a:cs typeface="+mn-cs"/>
              </a:rPr>
            </a:br>
            <a:r>
              <a:rPr lang="en-US" sz="2800" b="1" i="1" dirty="0" smtClean="0">
                <a:solidFill>
                  <a:schemeClr val="accent2">
                    <a:lumMod val="50000"/>
                  </a:schemeClr>
                </a:solidFill>
                <a:latin typeface="Calibri" panose="020F0502020204030204"/>
                <a:ea typeface="+mn-ea"/>
                <a:cs typeface="+mn-cs"/>
              </a:rPr>
              <a:t>Evangelization Event:  Festival de Reyes</a:t>
            </a:r>
            <a:br>
              <a:rPr lang="en-US" sz="2800" b="1" i="1" dirty="0" smtClean="0">
                <a:solidFill>
                  <a:schemeClr val="accent2">
                    <a:lumMod val="50000"/>
                  </a:schemeClr>
                </a:solidFill>
                <a:latin typeface="Calibri" panose="020F0502020204030204"/>
                <a:ea typeface="+mn-ea"/>
                <a:cs typeface="+mn-cs"/>
              </a:rPr>
            </a:br>
            <a:r>
              <a:rPr lang="en-US" sz="2800" b="1" i="1" dirty="0" err="1" smtClean="0">
                <a:solidFill>
                  <a:schemeClr val="accent2">
                    <a:lumMod val="50000"/>
                  </a:schemeClr>
                </a:solidFill>
                <a:latin typeface="Calibri" panose="020F0502020204030204"/>
                <a:ea typeface="+mn-ea"/>
                <a:cs typeface="+mn-cs"/>
              </a:rPr>
              <a:t>Iglesia</a:t>
            </a:r>
            <a:r>
              <a:rPr lang="en-US" sz="2800" b="1" i="1" dirty="0" smtClean="0">
                <a:solidFill>
                  <a:schemeClr val="accent2">
                    <a:lumMod val="50000"/>
                  </a:schemeClr>
                </a:solidFill>
                <a:latin typeface="Calibri" panose="020F0502020204030204"/>
                <a:ea typeface="+mn-ea"/>
                <a:cs typeface="+mn-cs"/>
              </a:rPr>
              <a:t> </a:t>
            </a:r>
            <a:r>
              <a:rPr lang="en-US" sz="2800" b="1" i="1" dirty="0" err="1" smtClean="0">
                <a:solidFill>
                  <a:schemeClr val="accent2">
                    <a:lumMod val="50000"/>
                  </a:schemeClr>
                </a:solidFill>
                <a:latin typeface="Calibri" panose="020F0502020204030204"/>
                <a:ea typeface="+mn-ea"/>
                <a:cs typeface="+mn-cs"/>
              </a:rPr>
              <a:t>Luterana</a:t>
            </a:r>
            <a:r>
              <a:rPr lang="en-US" sz="2800" b="1" i="1" dirty="0" smtClean="0">
                <a:solidFill>
                  <a:schemeClr val="accent2">
                    <a:lumMod val="50000"/>
                  </a:schemeClr>
                </a:solidFill>
                <a:latin typeface="Calibri" panose="020F0502020204030204"/>
                <a:ea typeface="+mn-ea"/>
                <a:cs typeface="+mn-cs"/>
              </a:rPr>
              <a:t> de Cristo, </a:t>
            </a:r>
            <a:r>
              <a:rPr lang="en-US" sz="2800" b="1" i="1" dirty="0" err="1" smtClean="0">
                <a:solidFill>
                  <a:schemeClr val="accent2">
                    <a:lumMod val="50000"/>
                  </a:schemeClr>
                </a:solidFill>
                <a:latin typeface="Calibri" panose="020F0502020204030204"/>
                <a:ea typeface="+mn-ea"/>
                <a:cs typeface="+mn-cs"/>
              </a:rPr>
              <a:t>Guayama</a:t>
            </a:r>
            <a:r>
              <a:rPr lang="en-US" sz="2800" b="1" i="1" dirty="0" smtClean="0">
                <a:solidFill>
                  <a:schemeClr val="accent2">
                    <a:lumMod val="50000"/>
                  </a:schemeClr>
                </a:solidFill>
                <a:latin typeface="Calibri" panose="020F0502020204030204"/>
                <a:ea typeface="+mn-ea"/>
                <a:cs typeface="+mn-cs"/>
              </a:rPr>
              <a:t> PR</a:t>
            </a:r>
            <a:r>
              <a:rPr lang="en-US" sz="2800" b="1" i="1" dirty="0" smtClean="0">
                <a:solidFill>
                  <a:srgbClr val="C00000"/>
                </a:solidFill>
                <a:latin typeface="Calibri" panose="020F0502020204030204"/>
                <a:ea typeface="+mn-ea"/>
                <a:cs typeface="+mn-cs"/>
              </a:rPr>
              <a:t/>
            </a:r>
            <a:br>
              <a:rPr lang="en-US" sz="2800" b="1" i="1" dirty="0" smtClean="0">
                <a:solidFill>
                  <a:srgbClr val="C00000"/>
                </a:solidFill>
                <a:latin typeface="Calibri" panose="020F0502020204030204"/>
                <a:ea typeface="+mn-ea"/>
                <a:cs typeface="+mn-cs"/>
              </a:rPr>
            </a:br>
            <a:r>
              <a:rPr lang="en-US" sz="2800" b="1" i="1" dirty="0" smtClean="0">
                <a:solidFill>
                  <a:srgbClr val="FF0000"/>
                </a:solidFill>
                <a:latin typeface="Calibri" panose="020F0502020204030204"/>
                <a:ea typeface="+mn-ea"/>
                <a:cs typeface="+mn-cs"/>
              </a:rPr>
              <a:t>January 5</a:t>
            </a:r>
            <a:r>
              <a:rPr lang="en-US" sz="2800" b="1" i="1" baseline="30000" dirty="0" smtClean="0">
                <a:solidFill>
                  <a:srgbClr val="FF0000"/>
                </a:solidFill>
                <a:latin typeface="Calibri" panose="020F0502020204030204"/>
                <a:ea typeface="+mn-ea"/>
                <a:cs typeface="+mn-cs"/>
              </a:rPr>
              <a:t>th</a:t>
            </a:r>
            <a:r>
              <a:rPr lang="en-US" sz="2800" b="1" i="1" dirty="0" smtClean="0">
                <a:solidFill>
                  <a:srgbClr val="FF0000"/>
                </a:solidFill>
                <a:latin typeface="Calibri" panose="020F0502020204030204"/>
                <a:ea typeface="+mn-ea"/>
                <a:cs typeface="+mn-cs"/>
              </a:rPr>
              <a:t> through 8</a:t>
            </a:r>
            <a:r>
              <a:rPr lang="en-US" sz="2800" b="1" i="1" baseline="30000" dirty="0" smtClean="0">
                <a:solidFill>
                  <a:srgbClr val="FF0000"/>
                </a:solidFill>
                <a:latin typeface="Calibri" panose="020F0502020204030204"/>
                <a:ea typeface="+mn-ea"/>
                <a:cs typeface="+mn-cs"/>
              </a:rPr>
              <a:t>th</a:t>
            </a:r>
            <a:r>
              <a:rPr lang="en-US" sz="2800" b="1" i="1" dirty="0" smtClean="0">
                <a:solidFill>
                  <a:srgbClr val="FF0000"/>
                </a:solidFill>
                <a:latin typeface="Calibri" panose="020F0502020204030204"/>
                <a:ea typeface="+mn-ea"/>
                <a:cs typeface="+mn-cs"/>
              </a:rPr>
              <a:t> of 2024</a:t>
            </a:r>
            <a:r>
              <a:rPr lang="en-US" sz="2800" b="1" i="1" dirty="0">
                <a:solidFill>
                  <a:srgbClr val="FF0000"/>
                </a:solidFill>
                <a:latin typeface="Calibri" panose="020F0502020204030204"/>
                <a:ea typeface="+mn-ea"/>
                <a:cs typeface="+mn-cs"/>
              </a:rPr>
              <a:t/>
            </a:r>
            <a:br>
              <a:rPr lang="en-US" sz="2800" b="1" i="1" dirty="0">
                <a:solidFill>
                  <a:srgbClr val="FF0000"/>
                </a:solidFill>
                <a:latin typeface="Calibri" panose="020F0502020204030204"/>
                <a:ea typeface="+mn-ea"/>
                <a:cs typeface="+mn-cs"/>
              </a:rPr>
            </a:br>
            <a:endParaRPr lang="en-US" dirty="0">
              <a:solidFill>
                <a:srgbClr val="FF0000"/>
              </a:solidFill>
            </a:endParaRPr>
          </a:p>
        </p:txBody>
      </p:sp>
      <p:pic>
        <p:nvPicPr>
          <p:cNvPr id="14" name="Content Placeholder 13"/>
          <p:cNvPicPr>
            <a:picLocks noGrp="1"/>
          </p:cNvPicPr>
          <p:nvPr>
            <p:ph sz="half" idx="1"/>
          </p:nvPr>
        </p:nvPicPr>
        <p:blipFill rotWithShape="1">
          <a:blip r:embed="rId2">
            <a:extLst>
              <a:ext uri="{28A0092B-C50C-407E-A947-70E740481C1C}">
                <a14:useLocalDpi xmlns:a14="http://schemas.microsoft.com/office/drawing/2010/main" val="0"/>
              </a:ext>
            </a:extLst>
          </a:blip>
          <a:srcRect l="401" t="955" r="50000" b="-955"/>
          <a:stretch/>
        </p:blipFill>
        <p:spPr>
          <a:xfrm>
            <a:off x="838200" y="2202873"/>
            <a:ext cx="4856018" cy="4202690"/>
          </a:xfrm>
          <a:prstGeom prst="rect">
            <a:avLst/>
          </a:prstGeom>
        </p:spPr>
      </p:pic>
      <p:pic>
        <p:nvPicPr>
          <p:cNvPr id="5" name="Picture 4"/>
          <p:cNvPicPr/>
          <p:nvPr/>
        </p:nvPicPr>
        <p:blipFill>
          <a:blip r:embed="rId3"/>
          <a:stretch>
            <a:fillRect/>
          </a:stretch>
        </p:blipFill>
        <p:spPr>
          <a:xfrm>
            <a:off x="5839692" y="1995055"/>
            <a:ext cx="5881254" cy="4599954"/>
          </a:xfrm>
          <a:prstGeom prst="rect">
            <a:avLst/>
          </a:prstGeom>
        </p:spPr>
      </p:pic>
    </p:spTree>
    <p:extLst>
      <p:ext uri="{BB962C8B-B14F-4D97-AF65-F5344CB8AC3E}">
        <p14:creationId xmlns:p14="http://schemas.microsoft.com/office/powerpoint/2010/main" val="2356185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chemeClr val="accent6">
                    <a:lumMod val="75000"/>
                  </a:schemeClr>
                </a:solidFill>
              </a:rPr>
              <a:t>PR Evangelization Event – Festival de Reyes</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499761" y="1995055"/>
            <a:ext cx="3329709" cy="3990110"/>
          </a:xfrm>
        </p:spPr>
      </p:pic>
      <p:pic>
        <p:nvPicPr>
          <p:cNvPr id="9"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8573" y="1995055"/>
            <a:ext cx="4805362" cy="3990110"/>
          </a:xfrm>
          <a:prstGeom prst="rect">
            <a:avLst/>
          </a:prstGeom>
        </p:spPr>
      </p:pic>
      <p:pic>
        <p:nvPicPr>
          <p:cNvPr id="10" name="Content Placeholder 9"/>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01783" y="1995055"/>
            <a:ext cx="2860964" cy="3990111"/>
          </a:xfrm>
        </p:spPr>
      </p:pic>
    </p:spTree>
    <p:extLst>
      <p:ext uri="{BB962C8B-B14F-4D97-AF65-F5344CB8AC3E}">
        <p14:creationId xmlns:p14="http://schemas.microsoft.com/office/powerpoint/2010/main" val="3993925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chemeClr val="accent6">
                    <a:lumMod val="75000"/>
                  </a:schemeClr>
                </a:solidFill>
              </a:rPr>
              <a:t>PR Evangelization Event – Festival de Reyes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6160" y="2369741"/>
            <a:ext cx="4345681" cy="3264693"/>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86538" y="2369741"/>
            <a:ext cx="4352924" cy="3264693"/>
          </a:xfrm>
        </p:spPr>
      </p:pic>
    </p:spTree>
    <p:extLst>
      <p:ext uri="{BB962C8B-B14F-4D97-AF65-F5344CB8AC3E}">
        <p14:creationId xmlns:p14="http://schemas.microsoft.com/office/powerpoint/2010/main" val="1815845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2060"/>
                </a:solidFill>
              </a:rPr>
              <a:t>Post-Event’s Final Notes:</a:t>
            </a:r>
            <a:endParaRPr lang="en-US" b="1" dirty="0">
              <a:solidFill>
                <a:srgbClr val="002060"/>
              </a:solidFill>
            </a:endParaRPr>
          </a:p>
        </p:txBody>
      </p:sp>
      <p:sp>
        <p:nvSpPr>
          <p:cNvPr id="4" name="Content Placeholder 3"/>
          <p:cNvSpPr>
            <a:spLocks noGrp="1"/>
          </p:cNvSpPr>
          <p:nvPr>
            <p:ph idx="1"/>
          </p:nvPr>
        </p:nvSpPr>
        <p:spPr/>
        <p:txBody>
          <a:bodyPr>
            <a:normAutofit fontScale="92500" lnSpcReduction="10000"/>
          </a:bodyPr>
          <a:lstStyle/>
          <a:p>
            <a:r>
              <a:rPr lang="en-US" dirty="0" smtClean="0">
                <a:solidFill>
                  <a:srgbClr val="FF0000"/>
                </a:solidFill>
              </a:rPr>
              <a:t>2</a:t>
            </a:r>
            <a:r>
              <a:rPr lang="en-US" dirty="0">
                <a:solidFill>
                  <a:srgbClr val="FF0000"/>
                </a:solidFill>
              </a:rPr>
              <a:t>0</a:t>
            </a:r>
            <a:r>
              <a:rPr lang="en-US" dirty="0" smtClean="0">
                <a:solidFill>
                  <a:srgbClr val="FF0000"/>
                </a:solidFill>
              </a:rPr>
              <a:t> to 25 families attended the event on Sunday, Jan. 7</a:t>
            </a:r>
            <a:r>
              <a:rPr lang="en-US" baseline="30000" dirty="0" smtClean="0">
                <a:solidFill>
                  <a:srgbClr val="FF0000"/>
                </a:solidFill>
              </a:rPr>
              <a:t>th</a:t>
            </a:r>
            <a:r>
              <a:rPr lang="en-US" dirty="0" smtClean="0">
                <a:solidFill>
                  <a:srgbClr val="FF0000"/>
                </a:solidFill>
              </a:rPr>
              <a:t> (around </a:t>
            </a:r>
            <a:r>
              <a:rPr lang="en-US" dirty="0" smtClean="0">
                <a:solidFill>
                  <a:srgbClr val="FF0000"/>
                </a:solidFill>
              </a:rPr>
              <a:t>60-70 </a:t>
            </a:r>
            <a:r>
              <a:rPr lang="en-US" dirty="0" smtClean="0">
                <a:solidFill>
                  <a:srgbClr val="FF0000"/>
                </a:solidFill>
              </a:rPr>
              <a:t>persons) and half of that people were children - between </a:t>
            </a:r>
            <a:r>
              <a:rPr lang="en-US" dirty="0" smtClean="0">
                <a:solidFill>
                  <a:srgbClr val="FF0000"/>
                </a:solidFill>
              </a:rPr>
              <a:t>30 </a:t>
            </a:r>
            <a:r>
              <a:rPr lang="en-US" dirty="0" smtClean="0">
                <a:solidFill>
                  <a:srgbClr val="FF0000"/>
                </a:solidFill>
              </a:rPr>
              <a:t>to </a:t>
            </a:r>
            <a:r>
              <a:rPr lang="en-US" dirty="0" smtClean="0">
                <a:solidFill>
                  <a:srgbClr val="FF0000"/>
                </a:solidFill>
              </a:rPr>
              <a:t>35</a:t>
            </a:r>
            <a:r>
              <a:rPr lang="en-US" dirty="0" smtClean="0">
                <a:solidFill>
                  <a:srgbClr val="FF0000"/>
                </a:solidFill>
              </a:rPr>
              <a:t> </a:t>
            </a:r>
            <a:r>
              <a:rPr lang="en-US" dirty="0" smtClean="0">
                <a:solidFill>
                  <a:srgbClr val="FF0000"/>
                </a:solidFill>
              </a:rPr>
              <a:t>total. </a:t>
            </a:r>
          </a:p>
          <a:p>
            <a:endParaRPr lang="en-US" dirty="0">
              <a:solidFill>
                <a:srgbClr val="FF0000"/>
              </a:solidFill>
            </a:endParaRPr>
          </a:p>
          <a:p>
            <a:r>
              <a:rPr lang="en-US" dirty="0" smtClean="0">
                <a:solidFill>
                  <a:srgbClr val="FF0000"/>
                </a:solidFill>
              </a:rPr>
              <a:t>All guests were invited to the next Sunday service…3 families didn’t have any affiliation with CELC congregations in PR, or any other Christian churches.  None of those families attended the Sunday service that followed this event, however, 3 children out of 2 of those families were registered in the church’s confirmation class. </a:t>
            </a:r>
            <a:endParaRPr lang="en-US" dirty="0">
              <a:solidFill>
                <a:srgbClr val="FF0000"/>
              </a:solidFill>
            </a:endParaRPr>
          </a:p>
          <a:p>
            <a:endParaRPr lang="en-US" dirty="0">
              <a:solidFill>
                <a:srgbClr val="FF0000"/>
              </a:solidFill>
            </a:endParaRPr>
          </a:p>
          <a:p>
            <a:r>
              <a:rPr lang="en-US" dirty="0" smtClean="0">
                <a:solidFill>
                  <a:srgbClr val="FF0000"/>
                </a:solidFill>
              </a:rPr>
              <a:t>Pastor </a:t>
            </a:r>
            <a:r>
              <a:rPr lang="en-US" dirty="0" err="1" smtClean="0">
                <a:solidFill>
                  <a:srgbClr val="FF0000"/>
                </a:solidFill>
              </a:rPr>
              <a:t>Cortijo</a:t>
            </a:r>
            <a:r>
              <a:rPr lang="en-US" dirty="0" smtClean="0">
                <a:solidFill>
                  <a:srgbClr val="FF0000"/>
                </a:solidFill>
              </a:rPr>
              <a:t> is closely following up with these families, as well as, the remaining guests &amp; families that attended to this event.</a:t>
            </a:r>
            <a:endParaRPr lang="en-US" dirty="0">
              <a:solidFill>
                <a:srgbClr val="FF0000"/>
              </a:solidFill>
            </a:endParaRPr>
          </a:p>
        </p:txBody>
      </p:sp>
    </p:spTree>
    <p:extLst>
      <p:ext uri="{BB962C8B-B14F-4D97-AF65-F5344CB8AC3E}">
        <p14:creationId xmlns:p14="http://schemas.microsoft.com/office/powerpoint/2010/main" val="2717699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solidFill>
                  <a:srgbClr val="002060"/>
                </a:solidFill>
              </a:rPr>
              <a:t>Iglesia</a:t>
            </a:r>
            <a:r>
              <a:rPr lang="en-US" dirty="0" smtClean="0">
                <a:solidFill>
                  <a:srgbClr val="002060"/>
                </a:solidFill>
              </a:rPr>
              <a:t> </a:t>
            </a:r>
            <a:r>
              <a:rPr lang="en-US" dirty="0" err="1" smtClean="0">
                <a:solidFill>
                  <a:srgbClr val="002060"/>
                </a:solidFill>
              </a:rPr>
              <a:t>Evangélica</a:t>
            </a:r>
            <a:r>
              <a:rPr lang="en-US" dirty="0" smtClean="0">
                <a:solidFill>
                  <a:srgbClr val="002060"/>
                </a:solidFill>
              </a:rPr>
              <a:t> </a:t>
            </a:r>
            <a:r>
              <a:rPr lang="en-US" dirty="0" err="1" smtClean="0">
                <a:solidFill>
                  <a:srgbClr val="002060"/>
                </a:solidFill>
              </a:rPr>
              <a:t>Luterana</a:t>
            </a:r>
            <a:r>
              <a:rPr lang="en-US" dirty="0" smtClean="0">
                <a:solidFill>
                  <a:srgbClr val="002060"/>
                </a:solidFill>
              </a:rPr>
              <a:t> </a:t>
            </a:r>
            <a:r>
              <a:rPr lang="en-US" dirty="0" err="1" smtClean="0">
                <a:solidFill>
                  <a:srgbClr val="002060"/>
                </a:solidFill>
              </a:rPr>
              <a:t>Confesional</a:t>
            </a:r>
            <a:r>
              <a:rPr lang="en-US" dirty="0" smtClean="0">
                <a:solidFill>
                  <a:srgbClr val="002060"/>
                </a:solidFill>
              </a:rPr>
              <a:t> de Puerto Rico (IELCPR) </a:t>
            </a:r>
            <a:endParaRPr lang="en-US" dirty="0">
              <a:solidFill>
                <a:srgbClr val="002060"/>
              </a:solidFill>
            </a:endParaRPr>
          </a:p>
        </p:txBody>
      </p:sp>
      <p:sp>
        <p:nvSpPr>
          <p:cNvPr id="4" name="Text Placeholder 3"/>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n-US" dirty="0" smtClean="0"/>
              <a:t>A group of </a:t>
            </a:r>
            <a:r>
              <a:rPr lang="en-US" dirty="0">
                <a:solidFill>
                  <a:srgbClr val="FF0000"/>
                </a:solidFill>
              </a:rPr>
              <a:t>3</a:t>
            </a:r>
            <a:r>
              <a:rPr lang="en-US" dirty="0" smtClean="0">
                <a:solidFill>
                  <a:srgbClr val="FF0000"/>
                </a:solidFill>
              </a:rPr>
              <a:t> volunteers from GSLC </a:t>
            </a:r>
            <a:r>
              <a:rPr lang="en-US" dirty="0" smtClean="0"/>
              <a:t>went to the 2</a:t>
            </a:r>
            <a:r>
              <a:rPr lang="en-US" baseline="30000" dirty="0" smtClean="0"/>
              <a:t>nd</a:t>
            </a:r>
            <a:r>
              <a:rPr lang="en-US" dirty="0" smtClean="0"/>
              <a:t> </a:t>
            </a:r>
            <a:r>
              <a:rPr lang="en-US" dirty="0"/>
              <a:t>E</a:t>
            </a:r>
            <a:r>
              <a:rPr lang="en-US" dirty="0" smtClean="0"/>
              <a:t>vangelization Event during the “3 Kings” weekend celebration. </a:t>
            </a:r>
          </a:p>
          <a:p>
            <a:pPr marL="285750" indent="-285750">
              <a:buFont typeface="Arial" panose="020B0604020202020204" pitchFamily="34" charset="0"/>
              <a:buChar char="•"/>
            </a:pPr>
            <a:r>
              <a:rPr lang="en-US" dirty="0" smtClean="0">
                <a:solidFill>
                  <a:srgbClr val="CC0000"/>
                </a:solidFill>
              </a:rPr>
              <a:t>Preparation Phase:  </a:t>
            </a:r>
            <a:r>
              <a:rPr lang="en-US" dirty="0" smtClean="0"/>
              <a:t>Our missionaries joined another group of 5 additional volunteers led by School Counselor Zach </a:t>
            </a:r>
            <a:r>
              <a:rPr lang="en-US" dirty="0" err="1" smtClean="0"/>
              <a:t>Satorious</a:t>
            </a:r>
            <a:r>
              <a:rPr lang="en-US" dirty="0" smtClean="0"/>
              <a:t> (from Martin Luther Preparatory in Watertown, WI)  to start working all pre-coordinated logistical efforts with pastor Sergio </a:t>
            </a:r>
            <a:r>
              <a:rPr lang="en-US" dirty="0" err="1" smtClean="0"/>
              <a:t>Cortijo</a:t>
            </a:r>
            <a:r>
              <a:rPr lang="en-US" dirty="0" smtClean="0"/>
              <a:t>. </a:t>
            </a:r>
            <a:endParaRPr lang="en-US" dirty="0" smtClean="0">
              <a:solidFill>
                <a:srgbClr val="CC0000"/>
              </a:solidFill>
            </a:endParaRPr>
          </a:p>
          <a:p>
            <a:pPr marL="285750" indent="-285750">
              <a:buFont typeface="Arial" panose="020B0604020202020204" pitchFamily="34" charset="0"/>
              <a:buChar char="•"/>
            </a:pPr>
            <a:r>
              <a:rPr lang="en-US" dirty="0" smtClean="0">
                <a:solidFill>
                  <a:srgbClr val="FF0000"/>
                </a:solidFill>
              </a:rPr>
              <a:t>Evangelization work:  </a:t>
            </a:r>
            <a:r>
              <a:rPr lang="en-US" dirty="0" smtClean="0"/>
              <a:t>Flyers were handed out throughout the local community and the public plaza prior to this event.  Academia Cristo cards and Christian flyers were given among the visiting guests, while Christian books and toys were given to all children during this family event.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768927"/>
            <a:ext cx="6172200" cy="4883728"/>
          </a:xfrm>
        </p:spPr>
      </p:pic>
    </p:spTree>
    <p:extLst>
      <p:ext uri="{BB962C8B-B14F-4D97-AF65-F5344CB8AC3E}">
        <p14:creationId xmlns:p14="http://schemas.microsoft.com/office/powerpoint/2010/main" val="2936764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chemeClr val="accent6">
                    <a:lumMod val="75000"/>
                  </a:schemeClr>
                </a:solidFill>
              </a:rPr>
              <a:t>Preparation Phase</a:t>
            </a:r>
            <a:endParaRPr lang="en-US" b="1" i="1" dirty="0">
              <a:solidFill>
                <a:schemeClr val="accent6">
                  <a:lumMod val="75000"/>
                </a:schemeClr>
              </a:solidFill>
            </a:endParaRPr>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51417" y="1825624"/>
            <a:ext cx="5202383" cy="4352926"/>
          </a:xfrm>
        </p:spPr>
      </p:pic>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1825624"/>
            <a:ext cx="5022273" cy="4352926"/>
          </a:xfrm>
        </p:spPr>
      </p:pic>
    </p:spTree>
    <p:extLst>
      <p:ext uri="{BB962C8B-B14F-4D97-AF65-F5344CB8AC3E}">
        <p14:creationId xmlns:p14="http://schemas.microsoft.com/office/powerpoint/2010/main" val="1143112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chemeClr val="accent6">
                    <a:lumMod val="75000"/>
                  </a:schemeClr>
                </a:solidFill>
              </a:rPr>
              <a:t>Sunday Morning Service</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199" y="2098965"/>
            <a:ext cx="4939145" cy="3948544"/>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38455" y="2098965"/>
            <a:ext cx="5015345" cy="3948544"/>
          </a:xfrm>
        </p:spPr>
      </p:pic>
    </p:spTree>
    <p:extLst>
      <p:ext uri="{BB962C8B-B14F-4D97-AF65-F5344CB8AC3E}">
        <p14:creationId xmlns:p14="http://schemas.microsoft.com/office/powerpoint/2010/main" val="1663109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chemeClr val="accent6">
                    <a:lumMod val="75000"/>
                  </a:schemeClr>
                </a:solidFill>
              </a:rPr>
              <a:t>Final Preparations on the Event’s Day…</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97248" y="1825625"/>
            <a:ext cx="3263503" cy="4351337"/>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89072" y="1825625"/>
            <a:ext cx="5264727" cy="4351337"/>
          </a:xfrm>
        </p:spPr>
      </p:pic>
    </p:spTree>
    <p:extLst>
      <p:ext uri="{BB962C8B-B14F-4D97-AF65-F5344CB8AC3E}">
        <p14:creationId xmlns:p14="http://schemas.microsoft.com/office/powerpoint/2010/main" val="1356701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chemeClr val="accent6">
                    <a:lumMod val="75000"/>
                  </a:schemeClr>
                </a:solidFill>
              </a:rPr>
              <a:t>Almost There…</a:t>
            </a:r>
            <a:endParaRPr lang="en-US" dirty="0"/>
          </a:p>
        </p:txBody>
      </p:sp>
      <p:pic>
        <p:nvPicPr>
          <p:cNvPr id="18" name="Content Placeholder 1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70164" y="2641154"/>
            <a:ext cx="3574472" cy="3264693"/>
          </a:xfrm>
        </p:spPr>
      </p:pic>
      <p:pic>
        <p:nvPicPr>
          <p:cNvPr id="21" name="Content Placeholder 2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47363" y="2641153"/>
            <a:ext cx="3602182" cy="3264693"/>
          </a:xfrm>
        </p:spPr>
      </p:pic>
      <p:pic>
        <p:nvPicPr>
          <p:cNvPr id="22" name="Content Placeholder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599" y="2641154"/>
            <a:ext cx="4114801" cy="3264693"/>
          </a:xfrm>
          <a:prstGeom prst="rect">
            <a:avLst/>
          </a:prstGeom>
        </p:spPr>
      </p:pic>
    </p:spTree>
    <p:extLst>
      <p:ext uri="{BB962C8B-B14F-4D97-AF65-F5344CB8AC3E}">
        <p14:creationId xmlns:p14="http://schemas.microsoft.com/office/powerpoint/2010/main" val="1084068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chemeClr val="accent6">
                    <a:lumMod val="75000"/>
                  </a:schemeClr>
                </a:solidFill>
              </a:rPr>
              <a:t>¡Festival de Reyes!</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70709" y="1828800"/>
            <a:ext cx="5666509" cy="4343400"/>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481455" y="1828800"/>
            <a:ext cx="3352800" cy="4343400"/>
          </a:xfrm>
        </p:spPr>
      </p:pic>
    </p:spTree>
    <p:extLst>
      <p:ext uri="{BB962C8B-B14F-4D97-AF65-F5344CB8AC3E}">
        <p14:creationId xmlns:p14="http://schemas.microsoft.com/office/powerpoint/2010/main" val="327150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chemeClr val="accent6">
                    <a:lumMod val="75000"/>
                  </a:schemeClr>
                </a:solidFill>
              </a:rPr>
              <a:t>PR Evangelization Event – Festival de Reyes</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92382" y="2098964"/>
            <a:ext cx="3034145" cy="392776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548745" y="2098964"/>
            <a:ext cx="5202382" cy="3927762"/>
          </a:xfrm>
        </p:spPr>
      </p:pic>
    </p:spTree>
    <p:extLst>
      <p:ext uri="{BB962C8B-B14F-4D97-AF65-F5344CB8AC3E}">
        <p14:creationId xmlns:p14="http://schemas.microsoft.com/office/powerpoint/2010/main" val="3155989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chemeClr val="accent6">
                    <a:lumMod val="75000"/>
                  </a:schemeClr>
                </a:solidFill>
              </a:rPr>
              <a:t>PR Evangelization Event – Festival de Reyes</a:t>
            </a:r>
            <a:endParaRPr lang="en-US" dirty="0"/>
          </a:p>
        </p:txBody>
      </p:sp>
      <p:pic>
        <p:nvPicPr>
          <p:cNvPr id="13"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3765" y="1824038"/>
            <a:ext cx="2888672" cy="4161125"/>
          </a:xfrm>
          <a:prstGeom prst="rect">
            <a:avLst/>
          </a:prstGeom>
        </p:spPr>
      </p:pic>
      <p:pic>
        <p:nvPicPr>
          <p:cNvPr id="10" name="Content Placeholder 9"/>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22219" y="1824038"/>
            <a:ext cx="2956110" cy="4161126"/>
          </a:xfrm>
        </p:spPr>
      </p:pic>
      <p:pic>
        <p:nvPicPr>
          <p:cNvPr id="16" name="Content Placeholder 1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917873" y="1867982"/>
            <a:ext cx="3054927" cy="4073236"/>
          </a:xfrm>
        </p:spPr>
      </p:pic>
    </p:spTree>
    <p:extLst>
      <p:ext uri="{BB962C8B-B14F-4D97-AF65-F5344CB8AC3E}">
        <p14:creationId xmlns:p14="http://schemas.microsoft.com/office/powerpoint/2010/main" val="2473828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1053</TotalTime>
  <Words>286</Words>
  <Application>Microsoft Office PowerPoint</Application>
  <PresentationFormat>Widescreen</PresentationFormat>
  <Paragraphs>22</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 HISPANIC MINISTRY TEAM Evangelization Event:  Festival de Reyes Iglesia Luterana de Cristo, Guayama PR January 5th through 8th of 2024 </vt:lpstr>
      <vt:lpstr>Iglesia Evangélica Luterana Confesional de Puerto Rico (IELCPR) </vt:lpstr>
      <vt:lpstr>Preparation Phase</vt:lpstr>
      <vt:lpstr>Sunday Morning Service</vt:lpstr>
      <vt:lpstr>Final Preparations on the Event’s Day…</vt:lpstr>
      <vt:lpstr>Almost There…</vt:lpstr>
      <vt:lpstr>¡Festival de Reyes!</vt:lpstr>
      <vt:lpstr>PR Evangelization Event – Festival de Reyes</vt:lpstr>
      <vt:lpstr>PR Evangelization Event – Festival de Reyes</vt:lpstr>
      <vt:lpstr>PR Evangelization Event – Festival de Reyes</vt:lpstr>
      <vt:lpstr>PR Evangelization Event – Festival de Reyes</vt:lpstr>
      <vt:lpstr>Post-Event’s Final Notes: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dc:creator>
  <cp:lastModifiedBy>Microsoft account</cp:lastModifiedBy>
  <cp:revision>92</cp:revision>
  <dcterms:created xsi:type="dcterms:W3CDTF">2021-11-19T19:14:32Z</dcterms:created>
  <dcterms:modified xsi:type="dcterms:W3CDTF">2024-01-17T20:32:55Z</dcterms:modified>
</cp:coreProperties>
</file>