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4" r:id="rId6"/>
    <p:sldId id="262" r:id="rId7"/>
    <p:sldId id="263" r:id="rId8"/>
    <p:sldId id="265" r:id="rId9"/>
    <p:sldId id="266" r:id="rId10"/>
    <p:sldId id="267"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SLC Spanish Ministry Team - Mission Trip to Guayama PR (2021)" id="{713C157E-07D3-40B5-A3DF-420B34851923}">
          <p14:sldIdLst>
            <p14:sldId id="256"/>
            <p14:sldId id="258"/>
            <p14:sldId id="260"/>
            <p14:sldId id="261"/>
            <p14:sldId id="264"/>
            <p14:sldId id="262"/>
            <p14:sldId id="263"/>
            <p14:sldId id="265"/>
            <p14:sldId id="266"/>
            <p14:sldId id="267"/>
            <p14:sldId id="270"/>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7F545A-41FE-42EE-AAF4-DA91257D1AF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387732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545A-41FE-42EE-AAF4-DA91257D1AF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417620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545A-41FE-42EE-AAF4-DA91257D1AF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208839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545A-41FE-42EE-AAF4-DA91257D1AF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44120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F545A-41FE-42EE-AAF4-DA91257D1AF2}"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263615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7F545A-41FE-42EE-AAF4-DA91257D1AF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28859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7F545A-41FE-42EE-AAF4-DA91257D1AF2}"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160640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F545A-41FE-42EE-AAF4-DA91257D1AF2}"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129826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F545A-41FE-42EE-AAF4-DA91257D1AF2}"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184587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F545A-41FE-42EE-AAF4-DA91257D1AF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275222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F545A-41FE-42EE-AAF4-DA91257D1AF2}"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D38C-7159-4CF5-B73C-82E9230E7A3C}" type="slidenum">
              <a:rPr lang="en-US" smtClean="0"/>
              <a:t>‹#›</a:t>
            </a:fld>
            <a:endParaRPr lang="en-US"/>
          </a:p>
        </p:txBody>
      </p:sp>
    </p:spTree>
    <p:extLst>
      <p:ext uri="{BB962C8B-B14F-4D97-AF65-F5344CB8AC3E}">
        <p14:creationId xmlns:p14="http://schemas.microsoft.com/office/powerpoint/2010/main" val="51144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F545A-41FE-42EE-AAF4-DA91257D1AF2}"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6D38C-7159-4CF5-B73C-82E9230E7A3C}" type="slidenum">
              <a:rPr lang="en-US" smtClean="0"/>
              <a:t>‹#›</a:t>
            </a:fld>
            <a:endParaRPr lang="en-US"/>
          </a:p>
        </p:txBody>
      </p:sp>
    </p:spTree>
    <p:extLst>
      <p:ext uri="{BB962C8B-B14F-4D97-AF65-F5344CB8AC3E}">
        <p14:creationId xmlns:p14="http://schemas.microsoft.com/office/powerpoint/2010/main" val="207718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87036"/>
            <a:ext cx="10515600" cy="1638589"/>
          </a:xfrm>
        </p:spPr>
        <p:txBody>
          <a:bodyPr>
            <a:normAutofit fontScale="90000"/>
          </a:bodyPr>
          <a:lstStyle/>
          <a:p>
            <a:pPr lvl="0" algn="ctr">
              <a:spcBef>
                <a:spcPts val="1000"/>
              </a:spcBef>
            </a:pPr>
            <a:r>
              <a:rPr lang="en-US" sz="3200" b="1" dirty="0" smtClean="0">
                <a:solidFill>
                  <a:srgbClr val="70AD47">
                    <a:lumMod val="75000"/>
                  </a:srgbClr>
                </a:solidFill>
                <a:latin typeface="Calibri" panose="020F0502020204030204"/>
                <a:ea typeface="+mn-ea"/>
                <a:cs typeface="+mn-cs"/>
              </a:rPr>
              <a:t/>
            </a:r>
            <a:br>
              <a:rPr lang="en-US" sz="3200" b="1" dirty="0" smtClean="0">
                <a:solidFill>
                  <a:srgbClr val="70AD47">
                    <a:lumMod val="75000"/>
                  </a:srgbClr>
                </a:solidFill>
                <a:latin typeface="Calibri" panose="020F0502020204030204"/>
                <a:ea typeface="+mn-ea"/>
                <a:cs typeface="+mn-cs"/>
              </a:rPr>
            </a:br>
            <a:r>
              <a:rPr lang="en-US" sz="3200" b="1" dirty="0" smtClean="0">
                <a:solidFill>
                  <a:srgbClr val="70AD47">
                    <a:lumMod val="75000"/>
                  </a:srgbClr>
                </a:solidFill>
                <a:latin typeface="Calibri" panose="020F0502020204030204"/>
                <a:ea typeface="+mn-ea"/>
                <a:cs typeface="+mn-cs"/>
              </a:rPr>
              <a:t>HISPANIC </a:t>
            </a:r>
            <a:r>
              <a:rPr lang="en-US" sz="3200" b="1" dirty="0">
                <a:solidFill>
                  <a:srgbClr val="70AD47">
                    <a:lumMod val="75000"/>
                  </a:srgbClr>
                </a:solidFill>
                <a:latin typeface="Calibri" panose="020F0502020204030204"/>
                <a:ea typeface="+mn-ea"/>
                <a:cs typeface="+mn-cs"/>
              </a:rPr>
              <a:t>MINISTRY </a:t>
            </a:r>
            <a:r>
              <a:rPr lang="en-US" sz="3200" b="1" dirty="0" smtClean="0">
                <a:solidFill>
                  <a:srgbClr val="70AD47">
                    <a:lumMod val="75000"/>
                  </a:srgbClr>
                </a:solidFill>
                <a:latin typeface="Calibri" panose="020F0502020204030204"/>
                <a:ea typeface="+mn-ea"/>
                <a:cs typeface="+mn-cs"/>
              </a:rPr>
              <a:t>TEAM</a:t>
            </a:r>
            <a:br>
              <a:rPr lang="en-US" sz="3200" b="1" dirty="0" smtClean="0">
                <a:solidFill>
                  <a:srgbClr val="70AD47">
                    <a:lumMod val="75000"/>
                  </a:srgbClr>
                </a:solidFill>
                <a:latin typeface="Calibri" panose="020F0502020204030204"/>
                <a:ea typeface="+mn-ea"/>
                <a:cs typeface="+mn-cs"/>
              </a:rPr>
            </a:br>
            <a:r>
              <a:rPr lang="en-US" sz="2800" b="1" i="1" dirty="0" smtClean="0">
                <a:solidFill>
                  <a:srgbClr val="C00000"/>
                </a:solidFill>
                <a:latin typeface="Calibri" panose="020F0502020204030204"/>
                <a:ea typeface="+mn-ea"/>
                <a:cs typeface="+mn-cs"/>
              </a:rPr>
              <a:t>Evangelization Event:  Festival de Reyes</a:t>
            </a:r>
            <a:br>
              <a:rPr lang="en-US" sz="2800" b="1" i="1" dirty="0" smtClean="0">
                <a:solidFill>
                  <a:srgbClr val="C00000"/>
                </a:solidFill>
                <a:latin typeface="Calibri" panose="020F0502020204030204"/>
                <a:ea typeface="+mn-ea"/>
                <a:cs typeface="+mn-cs"/>
              </a:rPr>
            </a:br>
            <a:r>
              <a:rPr lang="en-US" sz="2800" b="1" i="1" dirty="0" err="1" smtClean="0">
                <a:solidFill>
                  <a:srgbClr val="C00000"/>
                </a:solidFill>
                <a:latin typeface="Calibri" panose="020F0502020204030204"/>
                <a:ea typeface="+mn-ea"/>
                <a:cs typeface="+mn-cs"/>
              </a:rPr>
              <a:t>Iglesia</a:t>
            </a:r>
            <a:r>
              <a:rPr lang="en-US" sz="2800" b="1" i="1" dirty="0" smtClean="0">
                <a:solidFill>
                  <a:srgbClr val="C00000"/>
                </a:solidFill>
                <a:latin typeface="Calibri" panose="020F0502020204030204"/>
                <a:ea typeface="+mn-ea"/>
                <a:cs typeface="+mn-cs"/>
              </a:rPr>
              <a:t> </a:t>
            </a:r>
            <a:r>
              <a:rPr lang="en-US" sz="2800" b="1" i="1" dirty="0" err="1" smtClean="0">
                <a:solidFill>
                  <a:srgbClr val="C00000"/>
                </a:solidFill>
                <a:latin typeface="Calibri" panose="020F0502020204030204"/>
                <a:ea typeface="+mn-ea"/>
                <a:cs typeface="+mn-cs"/>
              </a:rPr>
              <a:t>Luterana</a:t>
            </a:r>
            <a:r>
              <a:rPr lang="en-US" sz="2800" b="1" i="1" dirty="0" smtClean="0">
                <a:solidFill>
                  <a:srgbClr val="C00000"/>
                </a:solidFill>
                <a:latin typeface="Calibri" panose="020F0502020204030204"/>
                <a:ea typeface="+mn-ea"/>
                <a:cs typeface="+mn-cs"/>
              </a:rPr>
              <a:t> de Cristo, </a:t>
            </a:r>
            <a:r>
              <a:rPr lang="en-US" sz="2800" b="1" i="1" dirty="0" err="1" smtClean="0">
                <a:solidFill>
                  <a:srgbClr val="C00000"/>
                </a:solidFill>
                <a:latin typeface="Calibri" panose="020F0502020204030204"/>
                <a:ea typeface="+mn-ea"/>
                <a:cs typeface="+mn-cs"/>
              </a:rPr>
              <a:t>Guayama</a:t>
            </a:r>
            <a:r>
              <a:rPr lang="en-US" sz="2800" b="1" i="1" dirty="0" smtClean="0">
                <a:solidFill>
                  <a:srgbClr val="C00000"/>
                </a:solidFill>
                <a:latin typeface="Calibri" panose="020F0502020204030204"/>
                <a:ea typeface="+mn-ea"/>
                <a:cs typeface="+mn-cs"/>
              </a:rPr>
              <a:t> PR</a:t>
            </a:r>
            <a:br>
              <a:rPr lang="en-US" sz="2800" b="1" i="1" dirty="0" smtClean="0">
                <a:solidFill>
                  <a:srgbClr val="C00000"/>
                </a:solidFill>
                <a:latin typeface="Calibri" panose="020F0502020204030204"/>
                <a:ea typeface="+mn-ea"/>
                <a:cs typeface="+mn-cs"/>
              </a:rPr>
            </a:br>
            <a:r>
              <a:rPr lang="en-US" sz="2800" b="1" i="1" dirty="0" smtClean="0">
                <a:latin typeface="Calibri" panose="020F0502020204030204"/>
                <a:ea typeface="+mn-ea"/>
                <a:cs typeface="+mn-cs"/>
              </a:rPr>
              <a:t>January 4</a:t>
            </a:r>
            <a:r>
              <a:rPr lang="en-US" sz="2800" b="1" i="1" baseline="30000" dirty="0" smtClean="0">
                <a:latin typeface="Calibri" panose="020F0502020204030204"/>
                <a:ea typeface="+mn-ea"/>
                <a:cs typeface="+mn-cs"/>
              </a:rPr>
              <a:t>th</a:t>
            </a:r>
            <a:r>
              <a:rPr lang="en-US" sz="2800" b="1" i="1" dirty="0" smtClean="0">
                <a:latin typeface="Calibri" panose="020F0502020204030204"/>
                <a:ea typeface="+mn-ea"/>
                <a:cs typeface="+mn-cs"/>
              </a:rPr>
              <a:t> through 9</a:t>
            </a:r>
            <a:r>
              <a:rPr lang="en-US" sz="2800" b="1" i="1" baseline="30000" dirty="0" smtClean="0">
                <a:latin typeface="Calibri" panose="020F0502020204030204"/>
                <a:ea typeface="+mn-ea"/>
                <a:cs typeface="+mn-cs"/>
              </a:rPr>
              <a:t>th</a:t>
            </a:r>
            <a:r>
              <a:rPr lang="en-US" sz="2800" b="1" i="1" dirty="0">
                <a:latin typeface="Calibri" panose="020F0502020204030204"/>
                <a:ea typeface="+mn-ea"/>
                <a:cs typeface="+mn-cs"/>
              </a:rPr>
              <a:t> </a:t>
            </a:r>
            <a:r>
              <a:rPr lang="en-US" sz="2800" b="1" i="1" dirty="0" smtClean="0">
                <a:latin typeface="Calibri" panose="020F0502020204030204"/>
                <a:ea typeface="+mn-ea"/>
                <a:cs typeface="+mn-cs"/>
              </a:rPr>
              <a:t>of 2023</a:t>
            </a:r>
            <a:r>
              <a:rPr lang="en-US" sz="2800" b="1" i="1" dirty="0">
                <a:solidFill>
                  <a:srgbClr val="C00000"/>
                </a:solidFill>
                <a:latin typeface="Calibri" panose="020F0502020204030204"/>
                <a:ea typeface="+mn-ea"/>
                <a:cs typeface="+mn-cs"/>
              </a:rPr>
              <a:t/>
            </a:r>
            <a:br>
              <a:rPr lang="en-US" sz="2800" b="1" i="1" dirty="0">
                <a:solidFill>
                  <a:srgbClr val="C00000"/>
                </a:solidFill>
                <a:latin typeface="Calibri" panose="020F0502020204030204"/>
                <a:ea typeface="+mn-ea"/>
                <a:cs typeface="+mn-cs"/>
              </a:rPr>
            </a:br>
            <a:endParaRPr lang="en-US" dirty="0"/>
          </a:p>
        </p:txBody>
      </p:sp>
      <p:pic>
        <p:nvPicPr>
          <p:cNvPr id="11" name="Content Placeholder 8"/>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875177" y="2054225"/>
            <a:ext cx="3775645" cy="4351338"/>
          </a:xfrm>
          <a:prstGeom prst="rect">
            <a:avLst/>
          </a:prstGeom>
        </p:spPr>
      </p:pic>
      <p:pic>
        <p:nvPicPr>
          <p:cNvPr id="14" name="Content Placeholder 13"/>
          <p:cNvPicPr>
            <a:picLocks noGrp="1"/>
          </p:cNvPicPr>
          <p:nvPr>
            <p:ph sz="half" idx="1"/>
          </p:nvPr>
        </p:nvPicPr>
        <p:blipFill rotWithShape="1">
          <a:blip r:embed="rId3">
            <a:extLst>
              <a:ext uri="{28A0092B-C50C-407E-A947-70E740481C1C}">
                <a14:useLocalDpi xmlns:a14="http://schemas.microsoft.com/office/drawing/2010/main" val="0"/>
              </a:ext>
            </a:extLst>
          </a:blip>
          <a:srcRect l="401" t="955" r="50000" b="-955"/>
          <a:stretch/>
        </p:blipFill>
        <p:spPr>
          <a:xfrm>
            <a:off x="838200" y="2202873"/>
            <a:ext cx="4856018" cy="4202690"/>
          </a:xfrm>
          <a:prstGeom prst="rect">
            <a:avLst/>
          </a:prstGeom>
        </p:spPr>
      </p:pic>
    </p:spTree>
    <p:extLst>
      <p:ext uri="{BB962C8B-B14F-4D97-AF65-F5344CB8AC3E}">
        <p14:creationId xmlns:p14="http://schemas.microsoft.com/office/powerpoint/2010/main" val="235618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6">
                    <a:lumMod val="75000"/>
                  </a:schemeClr>
                </a:solidFill>
              </a:rPr>
              <a:t>PR Evangelization Event – Festival de Reyes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7544991" y="2369741"/>
            <a:ext cx="4352925" cy="3264693"/>
          </a:xfrm>
        </p:spPr>
      </p:pic>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24518" y="2369741"/>
            <a:ext cx="4352925" cy="3264693"/>
          </a:xfrm>
          <a:prstGeom prst="rect">
            <a:avLst/>
          </a:prstGeom>
        </p:spPr>
      </p:pic>
      <p:pic>
        <p:nvPicPr>
          <p:cNvPr id="10" name="Content Placeholder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5400000">
            <a:off x="294084" y="2369741"/>
            <a:ext cx="4352925" cy="3264693"/>
          </a:xfrm>
        </p:spPr>
      </p:pic>
    </p:spTree>
    <p:extLst>
      <p:ext uri="{BB962C8B-B14F-4D97-AF65-F5344CB8AC3E}">
        <p14:creationId xmlns:p14="http://schemas.microsoft.com/office/powerpoint/2010/main" val="399392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6">
                    <a:lumMod val="75000"/>
                  </a:schemeClr>
                </a:solidFill>
              </a:rPr>
              <a:t>PR Evangelization Event – Festival de Reyes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52538" y="2369741"/>
            <a:ext cx="4352925" cy="326469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86538" y="2369741"/>
            <a:ext cx="4352925" cy="3264693"/>
          </a:xfrm>
        </p:spPr>
      </p:pic>
    </p:spTree>
    <p:extLst>
      <p:ext uri="{BB962C8B-B14F-4D97-AF65-F5344CB8AC3E}">
        <p14:creationId xmlns:p14="http://schemas.microsoft.com/office/powerpoint/2010/main" val="181584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Post-Event’s Final Notes</a:t>
            </a:r>
            <a:r>
              <a:rPr lang="en-US" b="1" dirty="0" smtClean="0">
                <a:solidFill>
                  <a:srgbClr val="002060"/>
                </a:solidFill>
              </a:rPr>
              <a:t>:</a:t>
            </a:r>
            <a:endParaRPr lang="en-US" b="1" dirty="0">
              <a:solidFill>
                <a:srgbClr val="002060"/>
              </a:solidFill>
            </a:endParaRPr>
          </a:p>
        </p:txBody>
      </p:sp>
      <p:sp>
        <p:nvSpPr>
          <p:cNvPr id="4" name="Content Placeholder 3"/>
          <p:cNvSpPr>
            <a:spLocks noGrp="1"/>
          </p:cNvSpPr>
          <p:nvPr>
            <p:ph idx="1"/>
          </p:nvPr>
        </p:nvSpPr>
        <p:spPr/>
        <p:txBody>
          <a:bodyPr>
            <a:normAutofit fontScale="92500"/>
          </a:bodyPr>
          <a:lstStyle/>
          <a:p>
            <a:r>
              <a:rPr lang="en-US" dirty="0" smtClean="0">
                <a:solidFill>
                  <a:srgbClr val="FF0000"/>
                </a:solidFill>
              </a:rPr>
              <a:t>35 to 40 families attended the event on Saturday, Jan. 7</a:t>
            </a:r>
            <a:r>
              <a:rPr lang="en-US" baseline="30000" dirty="0" smtClean="0">
                <a:solidFill>
                  <a:srgbClr val="FF0000"/>
                </a:solidFill>
              </a:rPr>
              <a:t>th</a:t>
            </a:r>
            <a:r>
              <a:rPr lang="en-US" dirty="0" smtClean="0">
                <a:solidFill>
                  <a:srgbClr val="FF0000"/>
                </a:solidFill>
              </a:rPr>
              <a:t> (around 100-120 persons) and half of that people were children - between 50 to 60 total. </a:t>
            </a:r>
          </a:p>
          <a:p>
            <a:endParaRPr lang="en-US" dirty="0">
              <a:solidFill>
                <a:srgbClr val="FF0000"/>
              </a:solidFill>
            </a:endParaRPr>
          </a:p>
          <a:p>
            <a:r>
              <a:rPr lang="en-US" dirty="0" smtClean="0">
                <a:solidFill>
                  <a:srgbClr val="FF0000"/>
                </a:solidFill>
              </a:rPr>
              <a:t>All registered guests were invited to the next day’s service…5 families didn’t have any affiliation with CELC congregations in PR, or any other Christian churches.  One of those families accepted the invitation and still currently attending the Sunday service (as of the beginning of March).</a:t>
            </a:r>
          </a:p>
          <a:p>
            <a:endParaRPr lang="en-US" dirty="0">
              <a:solidFill>
                <a:srgbClr val="FF0000"/>
              </a:solidFill>
            </a:endParaRPr>
          </a:p>
          <a:p>
            <a:r>
              <a:rPr lang="en-US" dirty="0" smtClean="0">
                <a:solidFill>
                  <a:srgbClr val="FF0000"/>
                </a:solidFill>
              </a:rPr>
              <a:t>Pastor </a:t>
            </a:r>
            <a:r>
              <a:rPr lang="en-US" dirty="0" err="1" smtClean="0">
                <a:solidFill>
                  <a:srgbClr val="FF0000"/>
                </a:solidFill>
              </a:rPr>
              <a:t>Cortijo</a:t>
            </a:r>
            <a:r>
              <a:rPr lang="en-US" dirty="0" smtClean="0">
                <a:solidFill>
                  <a:srgbClr val="FF0000"/>
                </a:solidFill>
              </a:rPr>
              <a:t> is closely following up with this family (3 potential new members) as well as, the remaining guests/families from this event’s list.</a:t>
            </a:r>
            <a:endParaRPr lang="en-US" dirty="0">
              <a:solidFill>
                <a:srgbClr val="FF0000"/>
              </a:solidFill>
            </a:endParaRPr>
          </a:p>
        </p:txBody>
      </p:sp>
    </p:spTree>
    <p:extLst>
      <p:ext uri="{BB962C8B-B14F-4D97-AF65-F5344CB8AC3E}">
        <p14:creationId xmlns:p14="http://schemas.microsoft.com/office/powerpoint/2010/main" val="271769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rPr>
              <a:t>Iglesia</a:t>
            </a:r>
            <a:r>
              <a:rPr lang="en-US" dirty="0" smtClean="0">
                <a:solidFill>
                  <a:srgbClr val="002060"/>
                </a:solidFill>
              </a:rPr>
              <a:t> </a:t>
            </a:r>
            <a:r>
              <a:rPr lang="en-US" dirty="0" err="1" smtClean="0">
                <a:solidFill>
                  <a:srgbClr val="002060"/>
                </a:solidFill>
              </a:rPr>
              <a:t>Evangélica</a:t>
            </a:r>
            <a:r>
              <a:rPr lang="en-US" dirty="0" smtClean="0">
                <a:solidFill>
                  <a:srgbClr val="002060"/>
                </a:solidFill>
              </a:rPr>
              <a:t> </a:t>
            </a:r>
            <a:r>
              <a:rPr lang="en-US" dirty="0" err="1" smtClean="0">
                <a:solidFill>
                  <a:srgbClr val="002060"/>
                </a:solidFill>
              </a:rPr>
              <a:t>Luterana</a:t>
            </a:r>
            <a:r>
              <a:rPr lang="en-US" dirty="0" smtClean="0">
                <a:solidFill>
                  <a:srgbClr val="002060"/>
                </a:solidFill>
              </a:rPr>
              <a:t> </a:t>
            </a:r>
            <a:r>
              <a:rPr lang="en-US" dirty="0" err="1" smtClean="0">
                <a:solidFill>
                  <a:srgbClr val="002060"/>
                </a:solidFill>
              </a:rPr>
              <a:t>Confesional</a:t>
            </a:r>
            <a:r>
              <a:rPr lang="en-US" dirty="0" smtClean="0">
                <a:solidFill>
                  <a:srgbClr val="002060"/>
                </a:solidFill>
              </a:rPr>
              <a:t> de Puerto Rico (CELC) </a:t>
            </a:r>
            <a:endParaRPr lang="en-US" dirty="0">
              <a:solidFill>
                <a:srgbClr val="002060"/>
              </a:solidFill>
            </a:endParaRP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smtClean="0"/>
              <a:t>A group of </a:t>
            </a:r>
            <a:r>
              <a:rPr lang="en-US" dirty="0">
                <a:solidFill>
                  <a:srgbClr val="FF0000"/>
                </a:solidFill>
              </a:rPr>
              <a:t>3</a:t>
            </a:r>
            <a:r>
              <a:rPr lang="en-US" dirty="0" smtClean="0">
                <a:solidFill>
                  <a:srgbClr val="FF0000"/>
                </a:solidFill>
              </a:rPr>
              <a:t> </a:t>
            </a:r>
            <a:r>
              <a:rPr lang="en-US" dirty="0" smtClean="0">
                <a:solidFill>
                  <a:srgbClr val="FF0000"/>
                </a:solidFill>
              </a:rPr>
              <a:t>volunteers from GSLC </a:t>
            </a:r>
            <a:r>
              <a:rPr lang="en-US" dirty="0" smtClean="0"/>
              <a:t>went to the </a:t>
            </a:r>
            <a:r>
              <a:rPr lang="en-US" dirty="0" smtClean="0"/>
              <a:t>1</a:t>
            </a:r>
            <a:r>
              <a:rPr lang="en-US" baseline="30000" dirty="0" smtClean="0"/>
              <a:t>st</a:t>
            </a:r>
            <a:r>
              <a:rPr lang="en-US" dirty="0" smtClean="0"/>
              <a:t> </a:t>
            </a:r>
            <a:r>
              <a:rPr lang="en-US" dirty="0"/>
              <a:t>E</a:t>
            </a:r>
            <a:r>
              <a:rPr lang="en-US" dirty="0" smtClean="0"/>
              <a:t>vangelization Event during the “3 Kings” weekend celebration. </a:t>
            </a:r>
          </a:p>
          <a:p>
            <a:pPr marL="285750" indent="-285750">
              <a:buFont typeface="Arial" panose="020B0604020202020204" pitchFamily="34" charset="0"/>
              <a:buChar char="•"/>
            </a:pPr>
            <a:r>
              <a:rPr lang="en-US" dirty="0" smtClean="0">
                <a:solidFill>
                  <a:srgbClr val="CC0000"/>
                </a:solidFill>
              </a:rPr>
              <a:t>Preparation Phase:  </a:t>
            </a:r>
            <a:r>
              <a:rPr lang="en-US" dirty="0" smtClean="0"/>
              <a:t>Our missionaries joined another group of 8 additional volunteers led by pastor Tim </a:t>
            </a:r>
            <a:r>
              <a:rPr lang="en-US" dirty="0" err="1" smtClean="0"/>
              <a:t>Satorious</a:t>
            </a:r>
            <a:r>
              <a:rPr lang="en-US" dirty="0" smtClean="0"/>
              <a:t> (Mission Journeys </a:t>
            </a:r>
            <a:r>
              <a:rPr lang="en-US" dirty="0" err="1" smtClean="0"/>
              <a:t>Liason</a:t>
            </a:r>
            <a:r>
              <a:rPr lang="en-US" dirty="0" smtClean="0"/>
              <a:t> for PR)  to start working all pre-coordinated logistical efforts with pastor Sergio </a:t>
            </a:r>
            <a:r>
              <a:rPr lang="en-US" dirty="0" err="1" smtClean="0"/>
              <a:t>Cortijo</a:t>
            </a:r>
            <a:r>
              <a:rPr lang="en-US" dirty="0" smtClean="0"/>
              <a:t>. </a:t>
            </a:r>
            <a:endParaRPr lang="en-US" dirty="0" smtClean="0">
              <a:solidFill>
                <a:srgbClr val="CC0000"/>
              </a:solidFill>
            </a:endParaRPr>
          </a:p>
          <a:p>
            <a:pPr marL="285750" indent="-285750">
              <a:buFont typeface="Arial" panose="020B0604020202020204" pitchFamily="34" charset="0"/>
              <a:buChar char="•"/>
            </a:pPr>
            <a:r>
              <a:rPr lang="en-US" dirty="0" smtClean="0">
                <a:solidFill>
                  <a:srgbClr val="FF0000"/>
                </a:solidFill>
              </a:rPr>
              <a:t>Evangelization work</a:t>
            </a:r>
            <a:r>
              <a:rPr lang="en-US" dirty="0" smtClean="0">
                <a:solidFill>
                  <a:srgbClr val="FF0000"/>
                </a:solidFill>
              </a:rPr>
              <a:t>:  </a:t>
            </a:r>
            <a:r>
              <a:rPr lang="en-US" dirty="0" smtClean="0"/>
              <a:t>Free concerts were offered by the musicians at  the plaza in </a:t>
            </a:r>
            <a:r>
              <a:rPr lang="en-US" dirty="0" err="1" smtClean="0"/>
              <a:t>Guayama</a:t>
            </a:r>
            <a:r>
              <a:rPr lang="en-US" dirty="0" smtClean="0"/>
              <a:t> to promote the event,</a:t>
            </a:r>
            <a:r>
              <a:rPr lang="en-US" dirty="0" smtClean="0"/>
              <a:t> as well as, handing</a:t>
            </a:r>
            <a:r>
              <a:rPr lang="en-US" dirty="0" smtClean="0"/>
              <a:t> out event flyers throughout the local community.  A.C. cards and Christian flyers were given to all adults, while Christian books and toys were given to all children during this family event.</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457201"/>
            <a:ext cx="6172200" cy="5411788"/>
          </a:xfrm>
        </p:spPr>
      </p:pic>
    </p:spTree>
    <p:extLst>
      <p:ext uri="{BB962C8B-B14F-4D97-AF65-F5344CB8AC3E}">
        <p14:creationId xmlns:p14="http://schemas.microsoft.com/office/powerpoint/2010/main" val="293676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Preparation Phase</a:t>
            </a:r>
            <a:endParaRPr lang="en-US" b="1" i="1" dirty="0">
              <a:solidFill>
                <a:schemeClr val="accent6">
                  <a:lumMod val="75000"/>
                </a:schemeClr>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348346"/>
            <a:ext cx="5181600" cy="332509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1138236" y="2100551"/>
            <a:ext cx="4352925" cy="3803073"/>
          </a:xfrm>
        </p:spPr>
      </p:pic>
    </p:spTree>
    <p:extLst>
      <p:ext uri="{BB962C8B-B14F-4D97-AF65-F5344CB8AC3E}">
        <p14:creationId xmlns:p14="http://schemas.microsoft.com/office/powerpoint/2010/main" val="114311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Final Preparations on the Event’s Day…</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35670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A Few More…</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52538" y="2369741"/>
            <a:ext cx="4352925" cy="326469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86538" y="2369741"/>
            <a:ext cx="4352925" cy="3264693"/>
          </a:xfrm>
        </p:spPr>
      </p:pic>
    </p:spTree>
    <p:extLst>
      <p:ext uri="{BB962C8B-B14F-4D97-AF65-F5344CB8AC3E}">
        <p14:creationId xmlns:p14="http://schemas.microsoft.com/office/powerpoint/2010/main" val="166310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Almost There</a:t>
            </a:r>
            <a:r>
              <a:rPr lang="en-US" b="1" i="1" dirty="0" smtClean="0">
                <a:solidFill>
                  <a:schemeClr val="accent6">
                    <a:lumMod val="75000"/>
                  </a:schemeClr>
                </a:solidFill>
              </a:rPr>
              <a:t>…</a:t>
            </a:r>
            <a:endParaRPr lang="en-US" dirty="0"/>
          </a:p>
        </p:txBody>
      </p:sp>
      <p:pic>
        <p:nvPicPr>
          <p:cNvPr id="18" name="Content Placeholder 1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732993" y="2777829"/>
            <a:ext cx="4352925" cy="2448520"/>
          </a:xfrm>
        </p:spPr>
      </p:pic>
      <p:pic>
        <p:nvPicPr>
          <p:cNvPr id="21" name="Content Placeholder 2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64248" y="1827213"/>
            <a:ext cx="3263503" cy="4351338"/>
          </a:xfrm>
        </p:spPr>
      </p:pic>
      <p:pic>
        <p:nvPicPr>
          <p:cNvPr id="22" name="Content Placeholder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44991" y="2369742"/>
            <a:ext cx="4352925" cy="3264693"/>
          </a:xfrm>
          <a:prstGeom prst="rect">
            <a:avLst/>
          </a:prstGeom>
        </p:spPr>
      </p:pic>
    </p:spTree>
    <p:extLst>
      <p:ext uri="{BB962C8B-B14F-4D97-AF65-F5344CB8AC3E}">
        <p14:creationId xmlns:p14="http://schemas.microsoft.com/office/powerpoint/2010/main" val="108406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¡Festival de Reyes!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48345"/>
            <a:ext cx="5181600" cy="330431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348345"/>
            <a:ext cx="5181600" cy="3304310"/>
          </a:xfrm>
        </p:spPr>
      </p:pic>
    </p:spTree>
    <p:extLst>
      <p:ext uri="{BB962C8B-B14F-4D97-AF65-F5344CB8AC3E}">
        <p14:creationId xmlns:p14="http://schemas.microsoft.com/office/powerpoint/2010/main" val="32715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lumMod val="75000"/>
                  </a:schemeClr>
                </a:solidFill>
              </a:rPr>
              <a:t>PR Evangelization Event – Festival de Reyes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31755" y="2630490"/>
            <a:ext cx="4352924" cy="27432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98964"/>
            <a:ext cx="5181600" cy="3927763"/>
          </a:xfrm>
        </p:spPr>
      </p:pic>
    </p:spTree>
    <p:extLst>
      <p:ext uri="{BB962C8B-B14F-4D97-AF65-F5344CB8AC3E}">
        <p14:creationId xmlns:p14="http://schemas.microsoft.com/office/powerpoint/2010/main" val="315598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6">
                    <a:lumMod val="75000"/>
                  </a:schemeClr>
                </a:solidFill>
              </a:rPr>
              <a:t>PR Evangelization Event – Festival de Reyes</a:t>
            </a:r>
            <a:endParaRPr lang="en-US" dirty="0"/>
          </a:p>
        </p:txBody>
      </p:sp>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688" y="1825625"/>
            <a:ext cx="2114833" cy="4351338"/>
          </a:xfrm>
          <a:prstGeom prst="rect">
            <a:avLst/>
          </a:prstGeo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677606" y="2368154"/>
            <a:ext cx="4352925" cy="3264693"/>
          </a:xfrm>
        </p:spPr>
      </p:pic>
      <p:pic>
        <p:nvPicPr>
          <p:cNvPr id="16" name="Content Placeholder 1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7147678" y="2368154"/>
            <a:ext cx="4352925" cy="3264693"/>
          </a:xfrm>
        </p:spPr>
      </p:pic>
    </p:spTree>
    <p:extLst>
      <p:ext uri="{BB962C8B-B14F-4D97-AF65-F5344CB8AC3E}">
        <p14:creationId xmlns:p14="http://schemas.microsoft.com/office/powerpoint/2010/main" val="2473828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289</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HISPANIC MINISTRY TEAM Evangelization Event:  Festival de Reyes Iglesia Luterana de Cristo, Guayama PR January 4th through 9th of 2023 </vt:lpstr>
      <vt:lpstr>Iglesia Evangélica Luterana Confesional de Puerto Rico (CELC) </vt:lpstr>
      <vt:lpstr>Preparation Phase</vt:lpstr>
      <vt:lpstr>Final Preparations on the Event’s Day…</vt:lpstr>
      <vt:lpstr>A Few More…</vt:lpstr>
      <vt:lpstr>Almost There…</vt:lpstr>
      <vt:lpstr>¡Festival de Reyes!</vt:lpstr>
      <vt:lpstr>PR Evangelization Event – Festival de Reyes</vt:lpstr>
      <vt:lpstr>PR Evangelization Event – Festival de Reyes</vt:lpstr>
      <vt:lpstr>PR Evangelization Event – Festival de Reyes</vt:lpstr>
      <vt:lpstr>PR Evangelization Event – Festival de Reyes</vt:lpstr>
      <vt:lpstr>Post-Event’s Final Notes: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dc:creator>
  <cp:lastModifiedBy>Microsoft account</cp:lastModifiedBy>
  <cp:revision>74</cp:revision>
  <dcterms:created xsi:type="dcterms:W3CDTF">2021-11-19T19:14:32Z</dcterms:created>
  <dcterms:modified xsi:type="dcterms:W3CDTF">2023-03-08T00:04:03Z</dcterms:modified>
</cp:coreProperties>
</file>